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dec Pro" pitchFamily="2" charset="0"/>
      <p:regular r:id="rId13"/>
    </p:embeddedFont>
    <p:embeddedFont>
      <p:font typeface="Codec Pro Bold" pitchFamily="2" charset="0"/>
      <p:regular r:id="rId14"/>
      <p:bold r:id="rId15"/>
    </p:embeddedFont>
    <p:embeddedFont>
      <p:font typeface="Codec Pro Ultra-Bold" pitchFamily="2" charset="0"/>
      <p:regular r:id="rId16"/>
      <p:bold r:id="rId17"/>
    </p:embeddedFont>
    <p:embeddedFont>
      <p:font typeface="Montserrat" pitchFamily="2" charset="77"/>
      <p:regular r:id="rId18"/>
    </p:embeddedFont>
    <p:embeddedFont>
      <p:font typeface="Montserrat Bold" pitchFamily="2" charset="77"/>
      <p:regular r:id="rId19"/>
      <p:bold r:id="rId20"/>
    </p:embeddedFont>
    <p:embeddedFont>
      <p:font typeface="Montserrat Semi-Bold" pitchFamily="2" charset="77"/>
      <p:regular r:id="rId21"/>
      <p:bold r:id="rId22"/>
    </p:embeddedFont>
    <p:embeddedFont>
      <p:font typeface="Montserrat Ultra-Bold" pitchFamily="2" charset="7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37" autoAdjust="0"/>
  </p:normalViewPr>
  <p:slideViewPr>
    <p:cSldViewPr>
      <p:cViewPr varScale="1">
        <p:scale>
          <a:sx n="72" d="100"/>
          <a:sy n="72" d="100"/>
        </p:scale>
        <p:origin x="76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0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4238" y="246231"/>
            <a:ext cx="10187500" cy="9794537"/>
            <a:chOff x="0" y="0"/>
            <a:chExt cx="13583334" cy="1305938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928" b="1928"/>
            <a:stretch>
              <a:fillRect/>
            </a:stretch>
          </p:blipFill>
          <p:spPr>
            <a:xfrm>
              <a:off x="0" y="0"/>
              <a:ext cx="13583334" cy="13059383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 rot="-5400000">
            <a:off x="16799708" y="1052337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-5400000">
            <a:off x="16007685" y="3237459"/>
            <a:ext cx="2456682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1028700" y="4896894"/>
            <a:ext cx="2261045" cy="0"/>
          </a:xfrm>
          <a:prstGeom prst="line">
            <a:avLst/>
          </a:prstGeom>
          <a:ln w="1047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312870" y="8497719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7474" y="4688475"/>
            <a:ext cx="5932530" cy="2453018"/>
            <a:chOff x="0" y="0"/>
            <a:chExt cx="1562477" cy="6460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62477" cy="646062"/>
            </a:xfrm>
            <a:custGeom>
              <a:avLst/>
              <a:gdLst/>
              <a:ahLst/>
              <a:cxnLst/>
              <a:rect l="l" t="t" r="r" b="b"/>
              <a:pathLst>
                <a:path w="1562477" h="646062">
                  <a:moveTo>
                    <a:pt x="1359277" y="0"/>
                  </a:moveTo>
                  <a:cubicBezTo>
                    <a:pt x="1471501" y="0"/>
                    <a:pt x="1562477" y="144626"/>
                    <a:pt x="1562477" y="323031"/>
                  </a:cubicBezTo>
                  <a:cubicBezTo>
                    <a:pt x="1562477" y="501436"/>
                    <a:pt x="1471501" y="646062"/>
                    <a:pt x="1359277" y="646062"/>
                  </a:cubicBezTo>
                  <a:lnTo>
                    <a:pt x="203200" y="646062"/>
                  </a:lnTo>
                  <a:cubicBezTo>
                    <a:pt x="90976" y="646062"/>
                    <a:pt x="0" y="501436"/>
                    <a:pt x="0" y="323031"/>
                  </a:cubicBezTo>
                  <a:cubicBezTo>
                    <a:pt x="0" y="1446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62477" cy="684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25089"/>
                  </a:solidFill>
                  <a:latin typeface="Montserrat Bold"/>
                </a:rPr>
                <a:t>Prepared for: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25089"/>
                  </a:solidFill>
                  <a:latin typeface="Montserrat"/>
                </a:rPr>
                <a:t>Robyn Daugherty</a:t>
              </a:r>
              <a:r>
                <a:rPr lang="en-US" sz="1899">
                  <a:solidFill>
                    <a:srgbClr val="025089"/>
                  </a:solidFill>
                  <a:latin typeface="Montserrat Bold"/>
                </a:rPr>
                <a:t>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25089"/>
                  </a:solidFill>
                  <a:latin typeface="Montserrat"/>
                </a:rPr>
                <a:t>Director of John Brown University Athletics</a:t>
              </a:r>
            </a:p>
            <a:p>
              <a:pPr algn="ctr">
                <a:lnSpc>
                  <a:spcPts val="2659"/>
                </a:lnSpc>
              </a:pPr>
              <a:endParaRPr lang="en-US" sz="1899">
                <a:solidFill>
                  <a:srgbClr val="025089"/>
                </a:solidFill>
                <a:latin typeface="Montserrat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25089"/>
                  </a:solidFill>
                  <a:latin typeface="Montserrat Bold"/>
                </a:rPr>
                <a:t>Prepared by: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25089"/>
                  </a:solidFill>
                  <a:latin typeface="Montserrat"/>
                </a:rPr>
                <a:t>Jose Almanza</a:t>
              </a:r>
            </a:p>
            <a:p>
              <a:pPr algn="ctr">
                <a:lnSpc>
                  <a:spcPts val="2659"/>
                </a:lnSpc>
              </a:pPr>
              <a:endParaRPr lang="en-US" sz="1899">
                <a:solidFill>
                  <a:srgbClr val="025089"/>
                </a:solidFill>
                <a:latin typeface="Montserrat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0" y="1310244"/>
            <a:ext cx="7227478" cy="420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4"/>
              </a:lnSpc>
            </a:pPr>
            <a:r>
              <a:rPr lang="en-US" sz="5276">
                <a:solidFill>
                  <a:srgbClr val="FFFFFF"/>
                </a:solidFill>
                <a:latin typeface="Montserrat Ultra-Bold"/>
              </a:rPr>
              <a:t>EXPLORING STUDENT’S VIEWS ON JOHN BROWN UNIVERISTY ATHLETICS</a:t>
            </a:r>
          </a:p>
          <a:p>
            <a:pPr algn="ctr">
              <a:lnSpc>
                <a:spcPts val="8350"/>
              </a:lnSpc>
            </a:pPr>
            <a:endParaRPr lang="en-US" sz="5276">
              <a:solidFill>
                <a:srgbClr val="FFFFFF"/>
              </a:solidFill>
              <a:latin typeface="Montserrat Ultra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096375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5640384" y="6884421"/>
            <a:ext cx="16256977" cy="8229600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9144000" y="6270361"/>
            <a:ext cx="9952845" cy="2397208"/>
          </a:xfrm>
          <a:prstGeom prst="rect">
            <a:avLst/>
          </a:prstGeom>
          <a:solidFill>
            <a:srgbClr val="FEC802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85850" y="990600"/>
            <a:ext cx="6972215" cy="7676968"/>
            <a:chOff x="0" y="0"/>
            <a:chExt cx="9296287" cy="1023595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9739" r="19739"/>
            <a:stretch>
              <a:fillRect/>
            </a:stretch>
          </p:blipFill>
          <p:spPr>
            <a:xfrm>
              <a:off x="0" y="0"/>
              <a:ext cx="9296287" cy="10235958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-5400000">
            <a:off x="16731762" y="1410919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-5400000">
            <a:off x="15939739" y="3593303"/>
            <a:ext cx="2456682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549598" y="5661319"/>
            <a:ext cx="3596981" cy="3596981"/>
          </a:xfrm>
          <a:custGeom>
            <a:avLst/>
            <a:gdLst/>
            <a:ahLst/>
            <a:cxnLst/>
            <a:rect l="l" t="t" r="r" b="b"/>
            <a:pathLst>
              <a:path w="3596981" h="3596981">
                <a:moveTo>
                  <a:pt x="0" y="0"/>
                </a:moveTo>
                <a:lnTo>
                  <a:pt x="3596981" y="0"/>
                </a:lnTo>
                <a:lnTo>
                  <a:pt x="3596981" y="3596981"/>
                </a:lnTo>
                <a:lnTo>
                  <a:pt x="0" y="3596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144000" y="1312982"/>
            <a:ext cx="6787591" cy="2075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57"/>
              </a:lnSpc>
              <a:spcBef>
                <a:spcPct val="0"/>
              </a:spcBef>
            </a:pPr>
            <a:r>
              <a:rPr lang="en-US" sz="8057">
                <a:solidFill>
                  <a:srgbClr val="19598D"/>
                </a:solidFill>
                <a:latin typeface="Montserrat Ultra-Bold"/>
              </a:rPr>
              <a:t>PROBLEM STATEMENT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24213" y="3686582"/>
            <a:ext cx="7795513" cy="221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25089"/>
                </a:solidFill>
                <a:latin typeface="Codec Pro Bold"/>
              </a:rPr>
              <a:t>John Brown University Athletic Department wants to increase the attendance and involvement of TUG students with Athletics activities (games). </a:t>
            </a:r>
          </a:p>
          <a:p>
            <a:pPr algn="just">
              <a:lnSpc>
                <a:spcPts val="3499"/>
              </a:lnSpc>
            </a:pPr>
            <a:endParaRPr lang="en-US" sz="2499">
              <a:solidFill>
                <a:srgbClr val="025089"/>
              </a:solidFill>
              <a:latin typeface="Codec Pro Bold"/>
            </a:endParaRPr>
          </a:p>
          <a:p>
            <a:pPr algn="just">
              <a:lnSpc>
                <a:spcPts val="3499"/>
              </a:lnSpc>
            </a:pPr>
            <a:endParaRPr lang="en-US" sz="2499">
              <a:solidFill>
                <a:srgbClr val="025089"/>
              </a:solidFill>
              <a:latin typeface="Codec Pr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193232" y="9359413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025089"/>
                </a:solidFill>
                <a:latin typeface="Montserrat"/>
              </a:rPr>
              <a:t>Presented By : Jose Almanza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685813" y="-305864"/>
            <a:ext cx="19659626" cy="6857990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965083" y="4185866"/>
            <a:ext cx="3569582" cy="4231220"/>
          </a:xfrm>
          <a:prstGeom prst="rect">
            <a:avLst/>
          </a:prstGeom>
          <a:solidFill>
            <a:srgbClr val="000000">
              <a:alpha val="3372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5011645" y="4185866"/>
            <a:ext cx="3569582" cy="4231220"/>
          </a:xfrm>
          <a:prstGeom prst="rect">
            <a:avLst/>
          </a:prstGeom>
          <a:solidFill>
            <a:srgbClr val="000000">
              <a:alpha val="3372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791306" y="4023941"/>
            <a:ext cx="3569582" cy="422027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4775847" y="4023941"/>
            <a:ext cx="3569582" cy="422027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028700" y="5490801"/>
            <a:ext cx="3094794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5126492" y="5490801"/>
            <a:ext cx="3094794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377677" y="923192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2" y="0"/>
                </a:lnTo>
                <a:lnTo>
                  <a:pt x="844062" y="211016"/>
                </a:lnTo>
                <a:lnTo>
                  <a:pt x="0" y="211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1028700" y="923192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2" y="0"/>
                </a:lnTo>
                <a:lnTo>
                  <a:pt x="844062" y="211016"/>
                </a:lnTo>
                <a:lnTo>
                  <a:pt x="0" y="211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23662">
            <a:off x="13861144" y="1014412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-10776337">
            <a:off x="2313529" y="1014413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-282420" y="9096375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9467052" y="4086690"/>
            <a:ext cx="7564574" cy="4501063"/>
          </a:xfrm>
          <a:custGeom>
            <a:avLst/>
            <a:gdLst/>
            <a:ahLst/>
            <a:cxnLst/>
            <a:rect l="l" t="t" r="r" b="b"/>
            <a:pathLst>
              <a:path w="7564574" h="4501063">
                <a:moveTo>
                  <a:pt x="0" y="0"/>
                </a:moveTo>
                <a:lnTo>
                  <a:pt x="7564574" y="0"/>
                </a:lnTo>
                <a:lnTo>
                  <a:pt x="7564574" y="4501063"/>
                </a:lnTo>
                <a:lnTo>
                  <a:pt x="0" y="4501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90" r="-2890"/>
            </a:stretch>
          </a:blipFill>
          <a:ln w="38100" cap="sq">
            <a:solidFill>
              <a:srgbClr val="FEC80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08926" y="758131"/>
            <a:ext cx="17270148" cy="2599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0"/>
              </a:lnSpc>
            </a:pPr>
            <a:r>
              <a:rPr lang="en-US" sz="6700">
                <a:solidFill>
                  <a:srgbClr val="FEC802"/>
                </a:solidFill>
                <a:latin typeface="Montserrat Ultra-Bold"/>
              </a:rPr>
              <a:t>RESEARCH  DESIGN </a:t>
            </a:r>
          </a:p>
          <a:p>
            <a:pPr algn="ctr">
              <a:lnSpc>
                <a:spcPts val="6700"/>
              </a:lnSpc>
            </a:pPr>
            <a:r>
              <a:rPr lang="en-US" sz="6700">
                <a:solidFill>
                  <a:srgbClr val="FEC802"/>
                </a:solidFill>
                <a:latin typeface="Montserrat Ultra-Bold"/>
              </a:rPr>
              <a:t>AND </a:t>
            </a:r>
          </a:p>
          <a:p>
            <a:pPr algn="ctr">
              <a:lnSpc>
                <a:spcPts val="6700"/>
              </a:lnSpc>
              <a:spcBef>
                <a:spcPct val="0"/>
              </a:spcBef>
            </a:pPr>
            <a:r>
              <a:rPr lang="en-US" sz="6700">
                <a:solidFill>
                  <a:srgbClr val="FEC802"/>
                </a:solidFill>
                <a:latin typeface="Montserrat Ultra-Bold"/>
              </a:rPr>
              <a:t>DATA COLLECTION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55670" y="92964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19598D"/>
                </a:solidFill>
                <a:latin typeface="Montserrat"/>
              </a:rPr>
              <a:t>Presented By : Jose Almanzae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262437"/>
            <a:ext cx="3094794" cy="838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19598D"/>
                </a:solidFill>
                <a:latin typeface="Codec Pro Bold"/>
              </a:rPr>
              <a:t>DESIGN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11645" y="4305299"/>
            <a:ext cx="3094794" cy="838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19598D"/>
                </a:solidFill>
                <a:latin typeface="Codec Pro Bold"/>
              </a:rPr>
              <a:t>METHODS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5083" y="5514954"/>
            <a:ext cx="3098716" cy="2261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Codec Pro Bold"/>
              </a:rPr>
              <a:t>STUDY:</a:t>
            </a:r>
            <a:r>
              <a:rPr lang="en-US" sz="2100">
                <a:solidFill>
                  <a:srgbClr val="19598D"/>
                </a:solidFill>
                <a:latin typeface="Codec Pro"/>
              </a:rPr>
              <a:t> QUANTITATIVE </a:t>
            </a:r>
          </a:p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Codec Pro Bold"/>
              </a:rPr>
              <a:t>INSTRUMENT: </a:t>
            </a:r>
            <a:r>
              <a:rPr lang="en-US" sz="2100">
                <a:solidFill>
                  <a:srgbClr val="19598D"/>
                </a:solidFill>
                <a:latin typeface="Codec Pro"/>
              </a:rPr>
              <a:t>SURVEY</a:t>
            </a:r>
          </a:p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Codec Pro Bold"/>
              </a:rPr>
              <a:t>PLATFORM:</a:t>
            </a:r>
            <a:r>
              <a:rPr lang="en-US" sz="2100">
                <a:solidFill>
                  <a:srgbClr val="19598D"/>
                </a:solidFill>
                <a:latin typeface="Codec Pro"/>
              </a:rPr>
              <a:t> MICROSOFT FORMS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07723" y="5562579"/>
            <a:ext cx="3098716" cy="295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Montserrat Bold"/>
              </a:rPr>
              <a:t>SAMPLING:</a:t>
            </a:r>
            <a:r>
              <a:rPr lang="en-US" sz="2100">
                <a:solidFill>
                  <a:srgbClr val="19598D"/>
                </a:solidFill>
                <a:latin typeface="Montserrat"/>
              </a:rPr>
              <a:t> RANDOM </a:t>
            </a:r>
          </a:p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Montserrat Bold"/>
              </a:rPr>
              <a:t>SAMPLE SIZE:</a:t>
            </a:r>
          </a:p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19598D"/>
                </a:solidFill>
                <a:latin typeface="Montserrat Bold"/>
              </a:rPr>
              <a:t>      </a:t>
            </a:r>
            <a:r>
              <a:rPr lang="en-US" sz="2100">
                <a:solidFill>
                  <a:srgbClr val="19598D"/>
                </a:solidFill>
                <a:latin typeface="Montserrat"/>
              </a:rPr>
              <a:t>105</a:t>
            </a:r>
          </a:p>
          <a:p>
            <a:pPr marL="453392" lvl="1" indent="-226696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19598D"/>
                </a:solidFill>
                <a:latin typeface="Codec Pro Bold"/>
              </a:rPr>
              <a:t>INVITATION: </a:t>
            </a:r>
          </a:p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19598D"/>
                </a:solidFill>
                <a:latin typeface="Codec Pro Bold"/>
              </a:rPr>
              <a:t>       </a:t>
            </a:r>
            <a:r>
              <a:rPr lang="en-US" sz="2100">
                <a:solidFill>
                  <a:srgbClr val="19598D"/>
                </a:solidFill>
                <a:latin typeface="Codec Pro"/>
              </a:rPr>
              <a:t>EMAIL</a:t>
            </a:r>
          </a:p>
          <a:p>
            <a:pPr algn="just">
              <a:lnSpc>
                <a:spcPts val="2940"/>
              </a:lnSpc>
            </a:pPr>
            <a:endParaRPr lang="en-US" sz="2100">
              <a:solidFill>
                <a:srgbClr val="19598D"/>
              </a:solidFill>
              <a:latin typeface="Codec Pro"/>
            </a:endParaRPr>
          </a:p>
          <a:p>
            <a:pPr algn="just">
              <a:lnSpc>
                <a:spcPts val="2940"/>
              </a:lnSpc>
            </a:pPr>
            <a:endParaRPr lang="en-US" sz="2100">
              <a:solidFill>
                <a:srgbClr val="19598D"/>
              </a:solidFill>
              <a:latin typeface="Codec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010633" y="0"/>
            <a:ext cx="10277367" cy="2739331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191228" y="2034257"/>
            <a:ext cx="2222385" cy="2424379"/>
            <a:chOff x="0" y="0"/>
            <a:chExt cx="585319" cy="638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5319" cy="638520"/>
            </a:xfrm>
            <a:custGeom>
              <a:avLst/>
              <a:gdLst/>
              <a:ahLst/>
              <a:cxnLst/>
              <a:rect l="l" t="t" r="r" b="b"/>
              <a:pathLst>
                <a:path w="585319" h="638520">
                  <a:moveTo>
                    <a:pt x="177664" y="0"/>
                  </a:moveTo>
                  <a:lnTo>
                    <a:pt x="407655" y="0"/>
                  </a:lnTo>
                  <a:cubicBezTo>
                    <a:pt x="454775" y="0"/>
                    <a:pt x="499964" y="18718"/>
                    <a:pt x="533283" y="52037"/>
                  </a:cubicBezTo>
                  <a:cubicBezTo>
                    <a:pt x="566601" y="85355"/>
                    <a:pt x="585319" y="130545"/>
                    <a:pt x="585319" y="177664"/>
                  </a:cubicBezTo>
                  <a:lnTo>
                    <a:pt x="585319" y="460855"/>
                  </a:lnTo>
                  <a:cubicBezTo>
                    <a:pt x="585319" y="507975"/>
                    <a:pt x="566601" y="553164"/>
                    <a:pt x="533283" y="586483"/>
                  </a:cubicBezTo>
                  <a:cubicBezTo>
                    <a:pt x="499964" y="619801"/>
                    <a:pt x="454775" y="638520"/>
                    <a:pt x="407655" y="638520"/>
                  </a:cubicBezTo>
                  <a:lnTo>
                    <a:pt x="177664" y="638520"/>
                  </a:lnTo>
                  <a:cubicBezTo>
                    <a:pt x="130545" y="638520"/>
                    <a:pt x="85355" y="619801"/>
                    <a:pt x="52037" y="586483"/>
                  </a:cubicBezTo>
                  <a:cubicBezTo>
                    <a:pt x="18718" y="553164"/>
                    <a:pt x="0" y="507975"/>
                    <a:pt x="0" y="460855"/>
                  </a:cubicBezTo>
                  <a:lnTo>
                    <a:pt x="0" y="177664"/>
                  </a:lnTo>
                  <a:cubicBezTo>
                    <a:pt x="0" y="130545"/>
                    <a:pt x="18718" y="85355"/>
                    <a:pt x="52037" y="52037"/>
                  </a:cubicBezTo>
                  <a:cubicBezTo>
                    <a:pt x="85355" y="18718"/>
                    <a:pt x="130545" y="0"/>
                    <a:pt x="177664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585319" cy="600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 Bold"/>
                </a:rPr>
                <a:t>GENDER DISTRIBUTION </a:t>
              </a:r>
            </a:p>
            <a:p>
              <a:pPr algn="ctr">
                <a:lnSpc>
                  <a:spcPts val="2050"/>
                </a:lnSpc>
              </a:pPr>
              <a:endParaRPr lang="en-US" sz="2050">
                <a:solidFill>
                  <a:srgbClr val="025089"/>
                </a:solidFill>
                <a:latin typeface="Montserrat Bold"/>
              </a:endParaRPr>
            </a:p>
            <a:p>
              <a:pPr>
                <a:lnSpc>
                  <a:spcPts val="2050"/>
                </a:lnSpc>
              </a:pPr>
              <a:endParaRPr lang="en-US" sz="2050">
                <a:solidFill>
                  <a:srgbClr val="025089"/>
                </a:solidFill>
                <a:latin typeface="Montserrat Bold"/>
              </a:endParaRPr>
            </a:p>
            <a:p>
              <a:pPr>
                <a:lnSpc>
                  <a:spcPts val="2050"/>
                </a:lnSpc>
              </a:pPr>
              <a:r>
                <a:rPr lang="en-US" sz="2050">
                  <a:solidFill>
                    <a:srgbClr val="19598D"/>
                  </a:solidFill>
                  <a:latin typeface="Montserrat"/>
                </a:rPr>
                <a:t>FEMALE: 58.2%</a:t>
              </a:r>
            </a:p>
            <a:p>
              <a:pPr algn="l">
                <a:lnSpc>
                  <a:spcPts val="2050"/>
                </a:lnSpc>
              </a:pPr>
              <a:r>
                <a:rPr lang="en-US" sz="2050">
                  <a:solidFill>
                    <a:srgbClr val="19598D"/>
                  </a:solidFill>
                  <a:latin typeface="Montserrat"/>
                </a:rPr>
                <a:t>MALE:  41.8%</a:t>
              </a:r>
            </a:p>
            <a:p>
              <a:pPr algn="ctr">
                <a:lnSpc>
                  <a:spcPts val="2050"/>
                </a:lnSpc>
              </a:pPr>
              <a:endParaRPr lang="en-US" sz="2050">
                <a:solidFill>
                  <a:srgbClr val="19598D"/>
                </a:solidFill>
                <a:latin typeface="Montserrat"/>
              </a:endParaRPr>
            </a:p>
            <a:p>
              <a:pPr algn="ctr">
                <a:lnSpc>
                  <a:spcPts val="2050"/>
                </a:lnSpc>
              </a:pPr>
              <a:endParaRPr lang="en-US" sz="2050">
                <a:solidFill>
                  <a:srgbClr val="19598D"/>
                </a:solidFill>
                <a:latin typeface="Montserrat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20008" y="5756459"/>
            <a:ext cx="2753809" cy="2424379"/>
            <a:chOff x="0" y="0"/>
            <a:chExt cx="725283" cy="6385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5283" cy="638520"/>
            </a:xfrm>
            <a:custGeom>
              <a:avLst/>
              <a:gdLst/>
              <a:ahLst/>
              <a:cxnLst/>
              <a:rect l="l" t="t" r="r" b="b"/>
              <a:pathLst>
                <a:path w="725283" h="638520">
                  <a:moveTo>
                    <a:pt x="143379" y="0"/>
                  </a:moveTo>
                  <a:lnTo>
                    <a:pt x="581904" y="0"/>
                  </a:lnTo>
                  <a:cubicBezTo>
                    <a:pt x="661090" y="0"/>
                    <a:pt x="725283" y="64193"/>
                    <a:pt x="725283" y="143379"/>
                  </a:cubicBezTo>
                  <a:lnTo>
                    <a:pt x="725283" y="495141"/>
                  </a:lnTo>
                  <a:cubicBezTo>
                    <a:pt x="725283" y="574327"/>
                    <a:pt x="661090" y="638520"/>
                    <a:pt x="581904" y="638520"/>
                  </a:cubicBezTo>
                  <a:lnTo>
                    <a:pt x="143379" y="638520"/>
                  </a:lnTo>
                  <a:cubicBezTo>
                    <a:pt x="64193" y="638520"/>
                    <a:pt x="0" y="574327"/>
                    <a:pt x="0" y="495141"/>
                  </a:cubicBezTo>
                  <a:lnTo>
                    <a:pt x="0" y="143379"/>
                  </a:lnTo>
                  <a:cubicBezTo>
                    <a:pt x="0" y="64193"/>
                    <a:pt x="64193" y="0"/>
                    <a:pt x="143379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725283" cy="600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 Bold"/>
                </a:rPr>
                <a:t>CLASS DISTRIBUTION</a:t>
              </a:r>
            </a:p>
            <a:p>
              <a:pPr algn="ctr">
                <a:lnSpc>
                  <a:spcPts val="2050"/>
                </a:lnSpc>
              </a:pPr>
              <a:endParaRPr lang="en-US" sz="2050">
                <a:solidFill>
                  <a:srgbClr val="025089"/>
                </a:solidFill>
                <a:latin typeface="Montserrat Bold"/>
              </a:endParaRPr>
            </a:p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FRESHMEN: 23.6%</a:t>
              </a:r>
            </a:p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SOPHOMORE: 25.5%</a:t>
              </a:r>
            </a:p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JUNIOR: 27.3%</a:t>
              </a:r>
            </a:p>
            <a:p>
              <a:pPr algn="ctr">
                <a:lnSpc>
                  <a:spcPts val="2050"/>
                </a:lnSpc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SENIOR: 23.6%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764442" y="1355481"/>
            <a:ext cx="6238420" cy="3781932"/>
          </a:xfrm>
          <a:custGeom>
            <a:avLst/>
            <a:gdLst/>
            <a:ahLst/>
            <a:cxnLst/>
            <a:rect l="l" t="t" r="r" b="b"/>
            <a:pathLst>
              <a:path w="6238420" h="3781932">
                <a:moveTo>
                  <a:pt x="0" y="0"/>
                </a:moveTo>
                <a:lnTo>
                  <a:pt x="6238420" y="0"/>
                </a:lnTo>
                <a:lnTo>
                  <a:pt x="6238420" y="3781931"/>
                </a:lnTo>
                <a:lnTo>
                  <a:pt x="0" y="3781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764442" y="5331769"/>
            <a:ext cx="6238420" cy="3760750"/>
          </a:xfrm>
          <a:custGeom>
            <a:avLst/>
            <a:gdLst/>
            <a:ahLst/>
            <a:cxnLst/>
            <a:rect l="l" t="t" r="r" b="b"/>
            <a:pathLst>
              <a:path w="6238420" h="3760750">
                <a:moveTo>
                  <a:pt x="0" y="0"/>
                </a:moveTo>
                <a:lnTo>
                  <a:pt x="6238420" y="0"/>
                </a:lnTo>
                <a:lnTo>
                  <a:pt x="6238420" y="3760749"/>
                </a:lnTo>
                <a:lnTo>
                  <a:pt x="0" y="37607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356964" y="2284814"/>
            <a:ext cx="5869420" cy="2858686"/>
            <a:chOff x="0" y="0"/>
            <a:chExt cx="1545856" cy="7529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45856" cy="752905"/>
            </a:xfrm>
            <a:custGeom>
              <a:avLst/>
              <a:gdLst/>
              <a:ahLst/>
              <a:cxnLst/>
              <a:rect l="l" t="t" r="r" b="b"/>
              <a:pathLst>
                <a:path w="1545856" h="752905">
                  <a:moveTo>
                    <a:pt x="67270" y="0"/>
                  </a:moveTo>
                  <a:lnTo>
                    <a:pt x="1478585" y="0"/>
                  </a:lnTo>
                  <a:cubicBezTo>
                    <a:pt x="1496426" y="0"/>
                    <a:pt x="1513537" y="7087"/>
                    <a:pt x="1526152" y="19703"/>
                  </a:cubicBezTo>
                  <a:cubicBezTo>
                    <a:pt x="1538768" y="32319"/>
                    <a:pt x="1545856" y="49429"/>
                    <a:pt x="1545856" y="67270"/>
                  </a:cubicBezTo>
                  <a:lnTo>
                    <a:pt x="1545856" y="685635"/>
                  </a:lnTo>
                  <a:cubicBezTo>
                    <a:pt x="1545856" y="703476"/>
                    <a:pt x="1538768" y="720586"/>
                    <a:pt x="1526152" y="733202"/>
                  </a:cubicBezTo>
                  <a:cubicBezTo>
                    <a:pt x="1513537" y="745817"/>
                    <a:pt x="1496426" y="752905"/>
                    <a:pt x="1478585" y="752905"/>
                  </a:cubicBezTo>
                  <a:lnTo>
                    <a:pt x="67270" y="752905"/>
                  </a:lnTo>
                  <a:cubicBezTo>
                    <a:pt x="49429" y="752905"/>
                    <a:pt x="32319" y="745817"/>
                    <a:pt x="19703" y="733202"/>
                  </a:cubicBezTo>
                  <a:cubicBezTo>
                    <a:pt x="7087" y="720586"/>
                    <a:pt x="0" y="703476"/>
                    <a:pt x="0" y="685635"/>
                  </a:cubicBezTo>
                  <a:lnTo>
                    <a:pt x="0" y="67270"/>
                  </a:lnTo>
                  <a:cubicBezTo>
                    <a:pt x="0" y="49429"/>
                    <a:pt x="7087" y="32319"/>
                    <a:pt x="19703" y="19703"/>
                  </a:cubicBezTo>
                  <a:cubicBezTo>
                    <a:pt x="32319" y="7087"/>
                    <a:pt x="49429" y="0"/>
                    <a:pt x="67270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1545856" cy="71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42719" lvl="1" indent="-221360" algn="ctr">
                <a:lnSpc>
                  <a:spcPts val="2050"/>
                </a:lnSpc>
                <a:buFont typeface="Arial"/>
                <a:buChar char="•"/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Food Incentives,  Knowledge of the Sport being, and Performance influence over the decision to attend games. </a:t>
              </a:r>
            </a:p>
            <a:p>
              <a:pPr marL="442719" lvl="1" indent="-221360" algn="ctr">
                <a:lnSpc>
                  <a:spcPts val="2050"/>
                </a:lnSpc>
                <a:buFont typeface="Arial"/>
                <a:buChar char="•"/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Males show higher agreement on performance impact.</a:t>
              </a:r>
            </a:p>
            <a:p>
              <a:pPr marL="442719" lvl="1" indent="-221360" algn="ctr">
                <a:lnSpc>
                  <a:spcPts val="2050"/>
                </a:lnSpc>
                <a:buFont typeface="Arial"/>
                <a:buChar char="•"/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When asked about perception and its effect “fiends” and “good” two of the most recurrent words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155670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19598D"/>
                </a:solidFill>
                <a:latin typeface="Montserrat"/>
              </a:rPr>
              <a:t>Presented By : Jose Almanza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2950" y="962025"/>
            <a:ext cx="7097448" cy="118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19598D"/>
                </a:solidFill>
                <a:latin typeface="Codec Pro Ultra-Bold"/>
              </a:rPr>
              <a:t>FINDINGS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31935" y="5561676"/>
            <a:ext cx="7097448" cy="118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19598D"/>
                </a:solidFill>
                <a:latin typeface="Codec Pro Ultra-Bold"/>
              </a:rPr>
              <a:t>LIMITATIONS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45949" y="6745952"/>
            <a:ext cx="5869420" cy="1880375"/>
            <a:chOff x="0" y="0"/>
            <a:chExt cx="1545856" cy="49524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5856" cy="495243"/>
            </a:xfrm>
            <a:custGeom>
              <a:avLst/>
              <a:gdLst/>
              <a:ahLst/>
              <a:cxnLst/>
              <a:rect l="l" t="t" r="r" b="b"/>
              <a:pathLst>
                <a:path w="1545856" h="495243">
                  <a:moveTo>
                    <a:pt x="67270" y="0"/>
                  </a:moveTo>
                  <a:lnTo>
                    <a:pt x="1478585" y="0"/>
                  </a:lnTo>
                  <a:cubicBezTo>
                    <a:pt x="1496426" y="0"/>
                    <a:pt x="1513537" y="7087"/>
                    <a:pt x="1526152" y="19703"/>
                  </a:cubicBezTo>
                  <a:cubicBezTo>
                    <a:pt x="1538768" y="32319"/>
                    <a:pt x="1545856" y="49429"/>
                    <a:pt x="1545856" y="67270"/>
                  </a:cubicBezTo>
                  <a:lnTo>
                    <a:pt x="1545856" y="427972"/>
                  </a:lnTo>
                  <a:cubicBezTo>
                    <a:pt x="1545856" y="445814"/>
                    <a:pt x="1538768" y="462924"/>
                    <a:pt x="1526152" y="475540"/>
                  </a:cubicBezTo>
                  <a:cubicBezTo>
                    <a:pt x="1513537" y="488155"/>
                    <a:pt x="1496426" y="495243"/>
                    <a:pt x="1478585" y="495243"/>
                  </a:cubicBezTo>
                  <a:lnTo>
                    <a:pt x="67270" y="495243"/>
                  </a:lnTo>
                  <a:cubicBezTo>
                    <a:pt x="30118" y="495243"/>
                    <a:pt x="0" y="465125"/>
                    <a:pt x="0" y="427972"/>
                  </a:cubicBezTo>
                  <a:lnTo>
                    <a:pt x="0" y="67270"/>
                  </a:lnTo>
                  <a:cubicBezTo>
                    <a:pt x="0" y="49429"/>
                    <a:pt x="7087" y="32319"/>
                    <a:pt x="19703" y="19703"/>
                  </a:cubicBezTo>
                  <a:cubicBezTo>
                    <a:pt x="32319" y="7087"/>
                    <a:pt x="49429" y="0"/>
                    <a:pt x="67270" y="0"/>
                  </a:cubicBezTo>
                  <a:close/>
                </a:path>
              </a:pathLst>
            </a:custGeom>
            <a:solidFill>
              <a:srgbClr val="FEC8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38100"/>
              <a:ext cx="1545856" cy="457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42719" lvl="1" indent="-221360" algn="ctr">
                <a:lnSpc>
                  <a:spcPts val="2050"/>
                </a:lnSpc>
                <a:buFont typeface="Arial"/>
                <a:buChar char="•"/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Inability to meet objectives </a:t>
              </a:r>
            </a:p>
            <a:p>
              <a:pPr marL="442719" lvl="1" indent="-221360" algn="ctr">
                <a:lnSpc>
                  <a:spcPts val="2050"/>
                </a:lnSpc>
                <a:buFont typeface="Arial"/>
                <a:buChar char="•"/>
              </a:pPr>
              <a:r>
                <a:rPr lang="en-US" sz="2050">
                  <a:solidFill>
                    <a:srgbClr val="025089"/>
                  </a:solidFill>
                  <a:latin typeface="Montserrat"/>
                </a:rPr>
                <a:t>Lack of precise understanding of variables' impact on attendance decisions.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6013695" y="-354063"/>
            <a:ext cx="1893938" cy="1893938"/>
          </a:xfrm>
          <a:custGeom>
            <a:avLst/>
            <a:gdLst/>
            <a:ahLst/>
            <a:cxnLst/>
            <a:rect l="l" t="t" r="r" b="b"/>
            <a:pathLst>
              <a:path w="1893938" h="1893938">
                <a:moveTo>
                  <a:pt x="0" y="0"/>
                </a:moveTo>
                <a:lnTo>
                  <a:pt x="1893938" y="0"/>
                </a:lnTo>
                <a:lnTo>
                  <a:pt x="1893938" y="1893938"/>
                </a:lnTo>
                <a:lnTo>
                  <a:pt x="0" y="1893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5143500"/>
            <a:ext cx="18852841" cy="614583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7201642" y="4783745"/>
            <a:ext cx="3884717" cy="220613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2738679" y="4783745"/>
            <a:ext cx="3884717" cy="220613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7422914" y="3327164"/>
            <a:ext cx="3442172" cy="3442172"/>
            <a:chOff x="0" y="0"/>
            <a:chExt cx="4589562" cy="458956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678" r="31821"/>
            <a:stretch>
              <a:fillRect/>
            </a:stretch>
          </p:blipFill>
          <p:spPr>
            <a:xfrm>
              <a:off x="0" y="0"/>
              <a:ext cx="4589562" cy="4589562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2959951" y="3327164"/>
            <a:ext cx="3442172" cy="3442172"/>
            <a:chOff x="0" y="0"/>
            <a:chExt cx="4589562" cy="4589562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6666" r="16666"/>
            <a:stretch>
              <a:fillRect/>
            </a:stretch>
          </p:blipFill>
          <p:spPr>
            <a:xfrm>
              <a:off x="0" y="0"/>
              <a:ext cx="4589562" cy="4589562"/>
            </a:xfrm>
            <a:prstGeom prst="rect">
              <a:avLst/>
            </a:prstGeom>
          </p:spPr>
        </p:pic>
      </p:grpSp>
      <p:sp>
        <p:nvSpPr>
          <p:cNvPr id="9" name="AutoShape 9"/>
          <p:cNvSpPr/>
          <p:nvPr/>
        </p:nvSpPr>
        <p:spPr>
          <a:xfrm>
            <a:off x="1664605" y="4783745"/>
            <a:ext cx="3884717" cy="220613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885877" y="3327164"/>
            <a:ext cx="3442172" cy="3442172"/>
            <a:chOff x="0" y="0"/>
            <a:chExt cx="4589562" cy="4589562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/>
            <a:srcRect l="16666" r="16666"/>
            <a:stretch>
              <a:fillRect/>
            </a:stretch>
          </p:blipFill>
          <p:spPr>
            <a:xfrm>
              <a:off x="0" y="0"/>
              <a:ext cx="4589562" cy="4589562"/>
            </a:xfrm>
            <a:prstGeom prst="rect">
              <a:avLst/>
            </a:prstGeom>
          </p:spPr>
        </p:pic>
      </p:grpSp>
      <p:sp>
        <p:nvSpPr>
          <p:cNvPr id="12" name="AutoShape 12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5400000">
            <a:off x="162593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2" y="0"/>
                </a:lnTo>
                <a:lnTo>
                  <a:pt x="844062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5400000">
            <a:off x="17281345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2" y="0"/>
                </a:lnTo>
                <a:lnTo>
                  <a:pt x="844062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rot="-5376337">
            <a:off x="-453259" y="3241875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rot="-5376337">
            <a:off x="16665493" y="3241875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2155670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D9D9D9"/>
                </a:solidFill>
                <a:latin typeface="Montserrat"/>
              </a:rPr>
              <a:t>Presented By : Jose Almanza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09461" y="7313719"/>
            <a:ext cx="4818614" cy="709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 Semi-Bold"/>
              </a:rPr>
              <a:t>RE-RUN RESEARCH FOR OBJECTIVE ALLIGMENT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34693" y="7313719"/>
            <a:ext cx="4818614" cy="106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 Bold"/>
              </a:rPr>
              <a:t>UNDERSTAND EFFECT OF THE VARIABLES OVER DESIRE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58857" y="7313719"/>
            <a:ext cx="5539011" cy="3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 Semi-Bold"/>
              </a:rPr>
              <a:t>ATHLETES AS AMBASSADORS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87097" y="1057038"/>
            <a:ext cx="11739994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FEC802"/>
                </a:solidFill>
                <a:latin typeface="Montserrat Ultra-Bold"/>
              </a:rPr>
              <a:t>RECOMMENDATIONS</a:t>
            </a:r>
          </a:p>
        </p:txBody>
      </p:sp>
      <p:sp>
        <p:nvSpPr>
          <p:cNvPr id="22" name="Freeform 22"/>
          <p:cNvSpPr/>
          <p:nvPr/>
        </p:nvSpPr>
        <p:spPr>
          <a:xfrm>
            <a:off x="16013695" y="-354063"/>
            <a:ext cx="1893938" cy="1893938"/>
          </a:xfrm>
          <a:custGeom>
            <a:avLst/>
            <a:gdLst/>
            <a:ahLst/>
            <a:cxnLst/>
            <a:rect l="l" t="t" r="r" b="b"/>
            <a:pathLst>
              <a:path w="1893938" h="1893938">
                <a:moveTo>
                  <a:pt x="0" y="0"/>
                </a:moveTo>
                <a:lnTo>
                  <a:pt x="1893938" y="0"/>
                </a:lnTo>
                <a:lnTo>
                  <a:pt x="1893938" y="1893938"/>
                </a:lnTo>
                <a:lnTo>
                  <a:pt x="0" y="18939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272588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16942777" y="134522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01162" y="2534729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-5376337">
            <a:off x="16326925" y="3337125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-5376337">
            <a:off x="-114691" y="4526630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548907" y="3566958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548907" y="6515759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9396184" y="3566958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9396184" y="6515759"/>
            <a:ext cx="7604618" cy="2649358"/>
          </a:xfrm>
          <a:prstGeom prst="rect">
            <a:avLst/>
          </a:prstGeom>
          <a:solidFill>
            <a:srgbClr val="000000">
              <a:alpha val="11765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418053" y="3445811"/>
            <a:ext cx="7604618" cy="264935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418053" y="6394612"/>
            <a:ext cx="7604618" cy="264935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9265329" y="3445811"/>
            <a:ext cx="7604618" cy="264935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9265329" y="6394612"/>
            <a:ext cx="7604618" cy="264935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724915" y="1181100"/>
            <a:ext cx="12838170" cy="106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spcBef>
                <a:spcPct val="0"/>
              </a:spcBef>
            </a:pPr>
            <a:r>
              <a:rPr lang="en-US" sz="8000">
                <a:solidFill>
                  <a:srgbClr val="FEC802"/>
                </a:solidFill>
                <a:latin typeface="Montserrat Ultra-Bold"/>
              </a:rPr>
              <a:t>FUTURE RESEARCH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93232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19598D"/>
                </a:solidFill>
                <a:latin typeface="Montserrat"/>
              </a:rPr>
              <a:t>Presented By : Jose Almanza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65329" y="4022460"/>
            <a:ext cx="7387291" cy="1419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Montserrat Bold"/>
              </a:rPr>
              <a:t>BETTER COMMUNICATION WITH CLIENT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35380" y="4313070"/>
            <a:ext cx="7153699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Montserrat Bold"/>
              </a:rPr>
              <a:t>VARIABLE EXPANSION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65329" y="6890616"/>
            <a:ext cx="7638415" cy="150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FFFFFF"/>
                </a:solidFill>
                <a:latin typeface="Montserrat Bold"/>
              </a:rPr>
              <a:t>HYPOTHESIS-OBJECTIVE RELATIONSHIP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576377" y="-323433"/>
            <a:ext cx="1893938" cy="1893938"/>
          </a:xfrm>
          <a:custGeom>
            <a:avLst/>
            <a:gdLst/>
            <a:ahLst/>
            <a:cxnLst/>
            <a:rect l="l" t="t" r="r" b="b"/>
            <a:pathLst>
              <a:path w="1893938" h="1893938">
                <a:moveTo>
                  <a:pt x="0" y="0"/>
                </a:moveTo>
                <a:lnTo>
                  <a:pt x="1893938" y="0"/>
                </a:lnTo>
                <a:lnTo>
                  <a:pt x="1893938" y="1893938"/>
                </a:lnTo>
                <a:lnTo>
                  <a:pt x="0" y="18939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774366" y="6900141"/>
            <a:ext cx="7153699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Montserrat Bold"/>
              </a:rPr>
              <a:t>ASK THE RIGHT QUESTIONS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82420" y="9286875"/>
            <a:ext cx="18852841" cy="0"/>
          </a:xfrm>
          <a:prstGeom prst="line">
            <a:avLst/>
          </a:prstGeom>
          <a:ln w="28575" cap="rnd">
            <a:solidFill>
              <a:srgbClr val="FEC8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16905215" y="1385687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2" y="0"/>
                </a:lnTo>
                <a:lnTo>
                  <a:pt x="844062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-5376337">
            <a:off x="16289363" y="3377588"/>
            <a:ext cx="2075766" cy="0"/>
          </a:xfrm>
          <a:prstGeom prst="line">
            <a:avLst/>
          </a:prstGeom>
          <a:ln w="28575" cap="rnd">
            <a:solidFill>
              <a:srgbClr val="FEC802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7684397" y="-146452"/>
            <a:ext cx="2145217" cy="6805228"/>
          </a:xfrm>
          <a:prstGeom prst="rect">
            <a:avLst/>
          </a:prstGeom>
          <a:solidFill>
            <a:srgbClr val="19598D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282420" y="4294119"/>
            <a:ext cx="9039426" cy="5992881"/>
            <a:chOff x="0" y="0"/>
            <a:chExt cx="12052568" cy="799050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7577" r="7577"/>
            <a:stretch>
              <a:fillRect/>
            </a:stretch>
          </p:blipFill>
          <p:spPr>
            <a:xfrm>
              <a:off x="0" y="0"/>
              <a:ext cx="12052568" cy="7990508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2155670" y="9486900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u="none">
                <a:solidFill>
                  <a:srgbClr val="19598D"/>
                </a:solidFill>
                <a:latin typeface="Montserrat"/>
              </a:rPr>
              <a:t>Presented By : Jose Almanza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18856" y="1099252"/>
            <a:ext cx="6191613" cy="1237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58"/>
              </a:lnSpc>
              <a:spcBef>
                <a:spcPct val="0"/>
              </a:spcBef>
            </a:pPr>
            <a:r>
              <a:rPr lang="en-US" sz="9358">
                <a:solidFill>
                  <a:srgbClr val="19598D"/>
                </a:solidFill>
                <a:latin typeface="Montserrat Ultra-Bold"/>
              </a:rPr>
              <a:t>THANKS!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27986" y="2689743"/>
            <a:ext cx="4818614" cy="566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9"/>
              </a:lnSpc>
              <a:spcBef>
                <a:spcPct val="0"/>
              </a:spcBef>
            </a:pPr>
            <a:r>
              <a:rPr lang="en-US" sz="4299">
                <a:solidFill>
                  <a:srgbClr val="025089"/>
                </a:solidFill>
                <a:latin typeface="Montserrat Semi-Bold"/>
              </a:rPr>
              <a:t>Q&amp;A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538816" y="-266271"/>
            <a:ext cx="1893938" cy="1893938"/>
          </a:xfrm>
          <a:custGeom>
            <a:avLst/>
            <a:gdLst/>
            <a:ahLst/>
            <a:cxnLst/>
            <a:rect l="l" t="t" r="r" b="b"/>
            <a:pathLst>
              <a:path w="1893938" h="1893938">
                <a:moveTo>
                  <a:pt x="0" y="0"/>
                </a:moveTo>
                <a:lnTo>
                  <a:pt x="1893938" y="0"/>
                </a:lnTo>
                <a:lnTo>
                  <a:pt x="1893938" y="1893938"/>
                </a:lnTo>
                <a:lnTo>
                  <a:pt x="0" y="18939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Macintosh PowerPoint</Application>
  <PresentationFormat>Custom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Codec Pro Ultra-Bold</vt:lpstr>
      <vt:lpstr>Montserrat Bold</vt:lpstr>
      <vt:lpstr>Montserrat Semi-Bold</vt:lpstr>
      <vt:lpstr>Codec Pro</vt:lpstr>
      <vt:lpstr>Montserrat Ultra-Bold</vt:lpstr>
      <vt:lpstr>Montserrat</vt:lpstr>
      <vt:lpstr>Arial</vt:lpstr>
      <vt:lpstr>Codec Pro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Blue Modern Simple Corporate Presentation</dc:title>
  <cp:lastModifiedBy>Jose Almanza</cp:lastModifiedBy>
  <cp:revision>1</cp:revision>
  <dcterms:created xsi:type="dcterms:W3CDTF">2006-08-16T00:00:00Z</dcterms:created>
  <dcterms:modified xsi:type="dcterms:W3CDTF">2023-12-05T05:44:18Z</dcterms:modified>
  <dc:identifier>DAF2FS25h44</dc:identifier>
</cp:coreProperties>
</file>